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8" r:id="rId2"/>
    <p:sldId id="275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323" r:id="rId11"/>
    <p:sldId id="291" r:id="rId12"/>
    <p:sldId id="293" r:id="rId13"/>
    <p:sldId id="294" r:id="rId14"/>
    <p:sldId id="324" r:id="rId15"/>
    <p:sldId id="295" r:id="rId16"/>
    <p:sldId id="296" r:id="rId17"/>
    <p:sldId id="297" r:id="rId18"/>
    <p:sldId id="331" r:id="rId19"/>
    <p:sldId id="322" r:id="rId20"/>
    <p:sldId id="299" r:id="rId21"/>
    <p:sldId id="280" r:id="rId22"/>
    <p:sldId id="281" r:id="rId23"/>
    <p:sldId id="305" r:id="rId24"/>
    <p:sldId id="332" r:id="rId25"/>
    <p:sldId id="282" r:id="rId26"/>
    <p:sldId id="301" r:id="rId27"/>
    <p:sldId id="302" r:id="rId28"/>
    <p:sldId id="303" r:id="rId29"/>
    <p:sldId id="328" r:id="rId30"/>
    <p:sldId id="329" r:id="rId31"/>
    <p:sldId id="308" r:id="rId32"/>
    <p:sldId id="309" r:id="rId33"/>
    <p:sldId id="310" r:id="rId34"/>
    <p:sldId id="334" r:id="rId35"/>
    <p:sldId id="311" r:id="rId36"/>
    <p:sldId id="312" r:id="rId37"/>
    <p:sldId id="313" r:id="rId38"/>
    <p:sldId id="333" r:id="rId39"/>
    <p:sldId id="314" r:id="rId40"/>
    <p:sldId id="315" r:id="rId41"/>
    <p:sldId id="325" r:id="rId42"/>
    <p:sldId id="327" r:id="rId43"/>
    <p:sldId id="326" r:id="rId44"/>
    <p:sldId id="335" r:id="rId45"/>
    <p:sldId id="330" r:id="rId46"/>
    <p:sldId id="320" r:id="rId47"/>
    <p:sldId id="31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9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5/17/2023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5/17/2023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" name="Picture 7" descr="Puffy white clouds in deep blue sk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pic>
        <p:nvPicPr>
          <p:cNvPr id="10" name="Picture 9" descr="Closeup of plant shoot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5A74-0919-413E-865C-E0E8D1722ED7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46A-5893-4F80-829A-F37AF8AAC03B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Closeup of green plant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  <p:pic>
        <p:nvPicPr>
          <p:cNvPr id="9" name="Picture 8" descr="Wav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434147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1B4D-F060-418E-A958-B2BDC1A258F8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AC23-C97B-41FB-9B89-C7FE0FB631CA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9673-AC7F-4F1F-84E4-F0E5EAAE106D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3310-D664-4933-9402-AB5DB0887727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7A63-5E3D-469C-A0D1-119323F4F95E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D8D479-8942-46E8-A226-A4E01F7A10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56E745-E731-42F7-BC46-83DD513FC98F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1866122"/>
            <a:ext cx="4846320" cy="2584580"/>
          </a:xfrm>
        </p:spPr>
        <p:txBody>
          <a:bodyPr>
            <a:noAutofit/>
          </a:bodyPr>
          <a:lstStyle/>
          <a:p>
            <a:r>
              <a:rPr lang="en-US" b="1" dirty="0">
                <a:latin typeface=" Verdana"/>
              </a:rPr>
              <a:t>Solar Power Management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4991878"/>
            <a:ext cx="4846320" cy="8380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 Verdana"/>
              </a:rPr>
              <a:t>ITP_WD_B08_G12</a:t>
            </a:r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report&#10;&#10;Description automatically generated with low confidence">
            <a:extLst>
              <a:ext uri="{FF2B5EF4-FFF2-40B4-BE49-F238E27FC236}">
                <a16:creationId xmlns:a16="http://schemas.microsoft.com/office/drawing/2014/main" id="{17CF9AB6-A7FE-3128-9414-9EA35C52C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9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15E619A-5363-671D-7C4C-C51478F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000"/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E8E180BE-8277-6B2A-7F40-92639669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564434DE-8663-7CA7-C9F4-A5AEA476D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09209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latin typeface=" Verdana"/>
              </a:rPr>
              <a:t>1. Employee Management</a:t>
            </a:r>
            <a:br>
              <a:rPr lang="en-US" sz="4400" b="1" dirty="0">
                <a:latin typeface=" Verdana"/>
              </a:rPr>
            </a:br>
            <a:r>
              <a:rPr lang="en-US" sz="4400" b="1" dirty="0">
                <a:latin typeface=" Verdana"/>
              </a:rPr>
              <a:t>					(Complete)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AE9A6-57DF-8929-B29D-FDCB0146AF29}"/>
              </a:ext>
            </a:extLst>
          </p:cNvPr>
          <p:cNvSpPr txBox="1"/>
          <p:nvPr/>
        </p:nvSpPr>
        <p:spPr>
          <a:xfrm>
            <a:off x="6696074" y="2303271"/>
            <a:ext cx="5065269" cy="37087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latin typeface=" Verdana"/>
                <a:ea typeface="Calibri"/>
                <a:cs typeface="Times New Roman"/>
              </a:rPr>
              <a:t>When Employee Manager enter Employee ID in the search bar relevant search results are displayed.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 Verdana"/>
                <a:ea typeface="Calibri"/>
                <a:cs typeface="Times New Roman"/>
              </a:rPr>
              <a:t>When delete button is clicked the Employee details will be deleted.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 Verdana"/>
                <a:ea typeface="Calibri"/>
                <a:cs typeface="Times New Roman"/>
              </a:rPr>
              <a:t>When Edit button is clicked the relevant details can be edited and updated.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 Verdana"/>
                <a:ea typeface="Calibri"/>
                <a:cs typeface="Times New Roman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 Verdana"/>
                <a:ea typeface="Calibri"/>
                <a:cs typeface="Times New Roman"/>
              </a:rPr>
              <a:t>All the features are COMPLETED</a:t>
            </a:r>
          </a:p>
          <a:p>
            <a:pPr>
              <a:spcAft>
                <a:spcPts val="600"/>
              </a:spcAft>
            </a:pPr>
            <a:endParaRPr lang="en-US" dirty="0">
              <a:latin typeface=" Verdana"/>
              <a:ea typeface="Calibri"/>
              <a:cs typeface="Times New Roman"/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F4E41DB-44F4-49A1-3F00-DB7AFEFE5A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6" y="2724538"/>
            <a:ext cx="4882561" cy="226733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62A1D7E-3D52-1A81-1C48-43D306AE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latin typeface=" Verdana"/>
              </a:rPr>
              <a:t>2. Repair Management</a:t>
            </a:r>
            <a:br>
              <a:rPr lang="en-US" sz="4400" b="1" dirty="0">
                <a:latin typeface=" Verdana"/>
              </a:rPr>
            </a:br>
            <a:r>
              <a:rPr lang="en-US" sz="4400" b="1" dirty="0">
                <a:latin typeface=" Verdana"/>
              </a:rPr>
              <a:t>					(Complete)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37944" lvl="8" indent="0">
              <a:buNone/>
            </a:pPr>
            <a:r>
              <a:rPr lang="en-US" dirty="0"/>
              <a:t>                                                                                                                                </a:t>
            </a:r>
          </a:p>
          <a:p>
            <a:pPr marL="1837944" lvl="8" indent="0">
              <a:buNone/>
            </a:pPr>
            <a:endParaRPr lang="en-US" sz="2000" b="1" dirty="0"/>
          </a:p>
          <a:p>
            <a:pPr marL="1837944" lvl="8" indent="0">
              <a:buNone/>
            </a:pPr>
            <a:r>
              <a:rPr lang="en-US" sz="2000" b="1" dirty="0"/>
              <a:t>					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B10B846-9D7D-94CB-5BE7-3BA4D93CA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34" y="1778983"/>
            <a:ext cx="9991725" cy="46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 anchor="b">
            <a:normAutofit/>
          </a:bodyPr>
          <a:lstStyle/>
          <a:p>
            <a:pPr marL="1837944" lvl="8" indent="0" algn="l">
              <a:lnSpc>
                <a:spcPct val="90000"/>
              </a:lnSpc>
              <a:buNone/>
            </a:pPr>
            <a:r>
              <a:rPr lang="en-US" sz="260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                                                                          </a:t>
            </a:r>
          </a:p>
          <a:p>
            <a:pPr marL="1837944" lvl="8" indent="0" algn="l">
              <a:lnSpc>
                <a:spcPct val="90000"/>
              </a:lnSpc>
              <a:buNone/>
            </a:pPr>
            <a:endParaRPr lang="en-US" sz="2600" b="1">
              <a:solidFill>
                <a:schemeClr val="accent1">
                  <a:lumMod val="75000"/>
                </a:schemeClr>
              </a:solidFill>
            </a:endParaRPr>
          </a:p>
          <a:p>
            <a:pPr marL="1837944" lvl="8" indent="0" algn="l">
              <a:lnSpc>
                <a:spcPct val="90000"/>
              </a:lnSpc>
              <a:buNone/>
            </a:pPr>
            <a:r>
              <a:rPr lang="en-US" sz="2600" b="1">
                <a:solidFill>
                  <a:schemeClr val="accent1">
                    <a:lumMod val="75000"/>
                  </a:schemeClr>
                </a:solidFill>
              </a:rPr>
              <a:t>					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D8E7228-C5B2-7C4B-BD42-50FB59B7F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6" y="1045373"/>
            <a:ext cx="10307578" cy="4767254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0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28640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065CADA-9A0C-06BD-BE5E-6EBA8A362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52" y="139700"/>
            <a:ext cx="7441896" cy="59991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036DB-B859-61F7-482B-1EBF3B27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D26F2-9E30-AB98-A1C9-2694F816A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12E0A-4950-E7A3-6532-4076CDE2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1837944" lvl="8" indent="0" algn="l" rtl="0">
              <a:spcBef>
                <a:spcPct val="0"/>
              </a:spcBef>
            </a:pPr>
            <a:r>
              <a:rPr lang="en-US" sz="3200" kern="1200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                                                                          </a:t>
            </a:r>
          </a:p>
          <a:p>
            <a:pPr marL="1837944" lvl="8" indent="0" algn="l" rtl="0">
              <a:spcBef>
                <a:spcPct val="0"/>
              </a:spcBef>
            </a:pPr>
            <a:endParaRPr lang="en-US" sz="3200" b="1" kern="1200" dirty="0">
              <a:solidFill>
                <a:schemeClr val="accent1">
                  <a:lumMod val="75000"/>
                </a:schemeClr>
              </a:solidFill>
            </a:endParaRPr>
          </a:p>
          <a:p>
            <a:pPr marL="1837944" lvl="8" indent="0" algn="l" rtl="0">
              <a:spcBef>
                <a:spcPct val="0"/>
              </a:spcBef>
            </a:pPr>
            <a:r>
              <a:rPr lang="en-US" sz="3200" b="1" kern="1200" dirty="0">
                <a:solidFill>
                  <a:schemeClr val="accent1">
                    <a:lumMod val="75000"/>
                  </a:schemeClr>
                </a:solidFill>
              </a:rPr>
              <a:t>					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8B75ED3-87C8-722D-431E-91E0A0DBD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34" y="1991217"/>
            <a:ext cx="5216979" cy="2438937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kern="120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000" kern="12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kern="1200"/>
              <a:t>Add a footer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8CAF3-C92C-1E5C-D385-CA31636E8DD2}"/>
              </a:ext>
            </a:extLst>
          </p:cNvPr>
          <p:cNvSpPr txBox="1"/>
          <p:nvPr/>
        </p:nvSpPr>
        <p:spPr>
          <a:xfrm>
            <a:off x="6682434" y="2541715"/>
            <a:ext cx="53301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 Verdana"/>
              </a:rPr>
              <a:t>All the features are COMPLETED </a:t>
            </a:r>
          </a:p>
        </p:txBody>
      </p:sp>
    </p:spTree>
    <p:extLst>
      <p:ext uri="{BB962C8B-B14F-4D97-AF65-F5344CB8AC3E}">
        <p14:creationId xmlns:p14="http://schemas.microsoft.com/office/powerpoint/2010/main" val="64632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latin typeface=" Verdana"/>
              </a:rPr>
              <a:t>3. Inventory Management</a:t>
            </a:r>
            <a:br>
              <a:rPr lang="en-US" sz="4400" b="1" dirty="0">
                <a:latin typeface=" Verdana"/>
              </a:rPr>
            </a:br>
            <a:r>
              <a:rPr lang="en-US" sz="4400" b="1" dirty="0">
                <a:latin typeface=" Verdana"/>
              </a:rPr>
              <a:t>					(Complete)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37944" lvl="8" indent="0">
              <a:buNone/>
            </a:pPr>
            <a:r>
              <a:rPr lang="en-US" dirty="0"/>
              <a:t>                                                                                                                                </a:t>
            </a:r>
          </a:p>
          <a:p>
            <a:pPr marL="1837944" lvl="8" indent="0">
              <a:buNone/>
            </a:pPr>
            <a:endParaRPr lang="en-US" sz="2000" b="1" dirty="0"/>
          </a:p>
          <a:p>
            <a:pPr marL="1837944" lvl="8" indent="0">
              <a:buNone/>
            </a:pPr>
            <a:r>
              <a:rPr lang="en-US" sz="2000" b="1" dirty="0"/>
              <a:t>					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AB9C3F-6D19-15BB-CAD9-1547C2244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1676401"/>
            <a:ext cx="8839200" cy="47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 anchor="b">
            <a:normAutofit/>
          </a:bodyPr>
          <a:lstStyle/>
          <a:p>
            <a:pPr marL="1837944" lvl="8" indent="0" algn="l">
              <a:lnSpc>
                <a:spcPct val="90000"/>
              </a:lnSpc>
              <a:buNone/>
            </a:pP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                                                                                       </a:t>
            </a:r>
          </a:p>
          <a:p>
            <a:pPr marL="1837944" lvl="8" indent="0" algn="l">
              <a:lnSpc>
                <a:spcPct val="90000"/>
              </a:lnSpc>
              <a:buNone/>
            </a:pPr>
            <a:endParaRPr lang="en-US" sz="2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837944" lvl="8" indent="0" algn="l">
              <a:lnSpc>
                <a:spcPct val="90000"/>
              </a:lnSpc>
              <a:buNone/>
            </a:pP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					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C0E50A-6DC2-DF04-0FD8-96562C367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80" y="1118659"/>
            <a:ext cx="7393091" cy="4620682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0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07726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9A8B-635E-8F26-59A4-5C31582B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A0CA11-5C2F-8E0C-1A11-F63A04D90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30" y="1565275"/>
            <a:ext cx="7393940" cy="4621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10BEA-2175-90A9-EE7E-3A1205F3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26286-94CB-7170-4C6E-3131CE5D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0E724-3E30-C54E-0D51-E71471DF1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1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EC1F5B-4985-C305-4272-3538A4CF60CF}"/>
              </a:ext>
            </a:extLst>
          </p:cNvPr>
          <p:cNvSpPr txBox="1"/>
          <p:nvPr/>
        </p:nvSpPr>
        <p:spPr>
          <a:xfrm>
            <a:off x="6682434" y="919616"/>
            <a:ext cx="4155622" cy="2532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All the features are COMPLETED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882F409-A167-0A8B-6C02-AF5EC533D3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34" y="1780341"/>
            <a:ext cx="5216979" cy="3260611"/>
          </a:xfrm>
          <a:prstGeom prst="rect">
            <a:avLst/>
          </a:prstGeom>
          <a:noFill/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n-lt"/>
                <a:ea typeface="+mn-ea"/>
                <a:cs typeface="+mn-cs"/>
              </a:rPr>
              <a:t>                                                                                                                                </a:t>
            </a:r>
          </a:p>
          <a:p>
            <a:endParaRPr lang="en-US" b="1" kern="1200" dirty="0">
              <a:latin typeface="+mn-lt"/>
              <a:ea typeface="+mn-ea"/>
              <a:cs typeface="+mn-cs"/>
            </a:endParaRPr>
          </a:p>
          <a:p>
            <a:r>
              <a:rPr lang="en-US" b="1" kern="1200" dirty="0">
                <a:latin typeface="+mn-lt"/>
                <a:ea typeface="+mn-ea"/>
                <a:cs typeface="+mn-cs"/>
              </a:rPr>
              <a:t>	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kern="1200"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000" kern="1200"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7342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dirty="0">
                <a:latin typeface=" Verdana"/>
              </a:rPr>
              <a:t>Content</a:t>
            </a:r>
            <a:endParaRPr lang="en-US" sz="5400" b="1" dirty="0">
              <a:latin typeface=" Verdan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 Verdana"/>
              </a:rPr>
              <a:t>  Background </a:t>
            </a:r>
          </a:p>
          <a:p>
            <a:r>
              <a:rPr lang="en-US" sz="3600" dirty="0">
                <a:latin typeface=" Verdana"/>
              </a:rPr>
              <a:t>  Problem and Motivation </a:t>
            </a:r>
          </a:p>
          <a:p>
            <a:r>
              <a:rPr lang="en-US" sz="3600" dirty="0">
                <a:latin typeface=" Verdana"/>
              </a:rPr>
              <a:t>  Aim and Objectives </a:t>
            </a:r>
          </a:p>
          <a:p>
            <a:r>
              <a:rPr lang="en-US" sz="3600" dirty="0">
                <a:latin typeface=" Verdana"/>
              </a:rPr>
              <a:t>  Methodology </a:t>
            </a:r>
          </a:p>
          <a:p>
            <a:r>
              <a:rPr lang="en-US" sz="3600" dirty="0">
                <a:latin typeface=" Verdana"/>
              </a:rPr>
              <a:t>  System Overview </a:t>
            </a:r>
          </a:p>
          <a:p>
            <a:r>
              <a:rPr lang="en-US" sz="3600" dirty="0">
                <a:latin typeface=" Verdana"/>
              </a:rPr>
              <a:t>  System Features </a:t>
            </a:r>
          </a:p>
          <a:p>
            <a:r>
              <a:rPr lang="en-US" sz="3600" dirty="0">
                <a:latin typeface=" Verdana"/>
              </a:rPr>
              <a:t>  Individual Contribution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latin typeface=" Verdana"/>
              </a:rPr>
              <a:t>4. Customer Management</a:t>
            </a:r>
            <a:br>
              <a:rPr lang="en-US" sz="4400" b="1" dirty="0">
                <a:latin typeface=" Verdana"/>
              </a:rPr>
            </a:br>
            <a:r>
              <a:rPr lang="en-US" sz="4400" b="1" dirty="0">
                <a:latin typeface=" Verdana"/>
              </a:rPr>
              <a:t>					(Complete)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37944" lvl="8" indent="0">
              <a:buNone/>
            </a:pPr>
            <a:r>
              <a:rPr lang="en-US" dirty="0"/>
              <a:t>                                                                                                                                </a:t>
            </a:r>
          </a:p>
          <a:p>
            <a:pPr marL="1837944" lvl="8" indent="0">
              <a:buNone/>
            </a:pPr>
            <a:endParaRPr lang="en-US" sz="2000" b="1" dirty="0"/>
          </a:p>
          <a:p>
            <a:pPr marL="1837944" lvl="8" indent="0">
              <a:buNone/>
            </a:pPr>
            <a:r>
              <a:rPr lang="en-US" sz="2000" b="1" dirty="0"/>
              <a:t>					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0EAA7B-70C0-3E96-4965-35D3E6A78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606524"/>
            <a:ext cx="10353675" cy="48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AC23-C97B-41FB-9B89-C7FE0FB631CA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7" name="Picture 6" descr="Graphical user interface, application, table, Teams&#10;&#10;Description automatically generated">
            <a:extLst>
              <a:ext uri="{FF2B5EF4-FFF2-40B4-BE49-F238E27FC236}">
                <a16:creationId xmlns:a16="http://schemas.microsoft.com/office/drawing/2014/main" id="{E144860B-A59B-BFDB-EE12-4666D2068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34" y="1586745"/>
            <a:ext cx="10182225" cy="47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920E668-C410-EC93-BA13-3F2F9F52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495895-B361-0AE1-BFB8-5C6938F45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27" y="1709079"/>
            <a:ext cx="9371948" cy="4334525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10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1B9673-AC7F-4F1F-84E4-F0E5EAAE106D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0906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051163F-270D-6955-BDE2-BE6E329B0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application, table, Teams&#10;&#10;Description automatically generated">
            <a:extLst>
              <a:ext uri="{FF2B5EF4-FFF2-40B4-BE49-F238E27FC236}">
                <a16:creationId xmlns:a16="http://schemas.microsoft.com/office/drawing/2014/main" id="{89E9CD66-C42B-7CDD-AF5B-9B1848B0F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27" y="1709079"/>
            <a:ext cx="9371948" cy="4334525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10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1B9673-AC7F-4F1F-84E4-F0E5EAAE106D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2648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9918-8B5C-4D5B-E74F-E0105D69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6D032A6-D9CC-6164-E5CF-1576F0156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55" y="1565275"/>
            <a:ext cx="8215489" cy="4621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0D20-7A0F-696D-16B8-51F81EF4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19C55-AEFA-7CE0-9E36-AD73A869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CBE1A-D8C6-8E46-B7D5-A81C0F7C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5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E531890-B2DC-D6EA-E2ED-C102F504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43DAD9-3484-50B8-B09E-B8DCA7608A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800537"/>
            <a:ext cx="4610099" cy="2132170"/>
          </a:xfrm>
          <a:noFill/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6687E7E-F75D-C2A4-4EBE-FE894810B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4045" y="2365698"/>
            <a:ext cx="4609775" cy="869678"/>
          </a:xfrm>
        </p:spPr>
        <p:txBody>
          <a:bodyPr/>
          <a:lstStyle/>
          <a:p>
            <a:r>
              <a:rPr lang="en-US" sz="2800" b="1" dirty="0">
                <a:latin typeface=" Verdana"/>
              </a:rPr>
              <a:t>All the features are completed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A2A3310-D664-4933-9402-AB5DB0887727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9711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latin typeface=" Verdana"/>
              </a:rPr>
              <a:t>5. Finance Management</a:t>
            </a:r>
            <a:br>
              <a:rPr lang="en-US" sz="4400" b="1" dirty="0">
                <a:latin typeface=" Verdana"/>
              </a:rPr>
            </a:br>
            <a:r>
              <a:rPr lang="en-US" sz="4400" b="1" dirty="0">
                <a:latin typeface=" Verdana"/>
              </a:rPr>
              <a:t>					(Complete)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37944" lvl="8" indent="0">
              <a:buNone/>
            </a:pPr>
            <a:r>
              <a:rPr lang="en-US" dirty="0"/>
              <a:t>                                                                                                                                </a:t>
            </a:r>
          </a:p>
          <a:p>
            <a:pPr marL="1837944" lvl="8" indent="0">
              <a:buNone/>
            </a:pPr>
            <a:endParaRPr lang="en-US" sz="2000" b="1" dirty="0"/>
          </a:p>
          <a:p>
            <a:pPr marL="1837944" lvl="8" indent="0">
              <a:buNone/>
            </a:pPr>
            <a:r>
              <a:rPr lang="en-US" sz="2000" b="1" dirty="0"/>
              <a:t>					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6D8BAD7-1E4A-7334-596D-0578CEE66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2" y="1697914"/>
            <a:ext cx="10186022" cy="49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7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400" b="1" dirty="0">
              <a:latin typeface=" 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37944" lvl="8" indent="0">
              <a:buNone/>
            </a:pPr>
            <a:r>
              <a:rPr lang="en-US"/>
              <a:t>                                                                                                                                </a:t>
            </a:r>
          </a:p>
          <a:p>
            <a:pPr marL="1837944" lvl="8" indent="0">
              <a:buNone/>
            </a:pPr>
            <a:endParaRPr lang="en-US" sz="2000" b="1"/>
          </a:p>
          <a:p>
            <a:pPr marL="1837944" lvl="8" indent="0">
              <a:buNone/>
            </a:pPr>
            <a:r>
              <a:rPr lang="en-US" sz="2000" b="1"/>
              <a:t>					</a:t>
            </a:r>
            <a:endParaRPr lang="en-US" sz="2000" b="1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BCDB8D-8D0E-3F67-2050-F7F367D4F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37" y="2096806"/>
            <a:ext cx="7980416" cy="38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8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400" b="1" dirty="0">
              <a:latin typeface=" 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37944" lvl="8" indent="0">
              <a:buNone/>
            </a:pPr>
            <a:r>
              <a:rPr lang="en-US"/>
              <a:t>                                                                                                                                </a:t>
            </a:r>
          </a:p>
          <a:p>
            <a:pPr marL="1837944" lvl="8" indent="0">
              <a:buNone/>
            </a:pPr>
            <a:endParaRPr lang="en-US" sz="2000" b="1"/>
          </a:p>
          <a:p>
            <a:pPr marL="1837944" lvl="8" indent="0">
              <a:buNone/>
            </a:pPr>
            <a:r>
              <a:rPr lang="en-US" sz="2000" b="1"/>
              <a:t>					</a:t>
            </a:r>
            <a:endParaRPr lang="en-US" sz="2000" b="1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EDBB925-6BA3-2F60-2DAC-AC9650BFE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07" y="1598104"/>
            <a:ext cx="9972675" cy="48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4A0F-691C-3A41-7035-1C8D34A3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9500AE3-6B37-85A6-0E2F-C6A10B6AF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73" y="1565275"/>
            <a:ext cx="6273454" cy="4621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CD55-08BC-9898-A781-2AFC8B55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62F19-948D-EAB1-2035-9131E63B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73F61-4615-3264-CF00-FA9EF090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 Verdana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 Verdana"/>
              </a:rPr>
              <a:t>B Tech Solar Solutions Pvt Ltd is a newly opened electrical contracting company situated in Kottawa, Sri Lanka</a:t>
            </a:r>
          </a:p>
          <a:p>
            <a:r>
              <a:rPr lang="en-US" sz="2800" dirty="0">
                <a:latin typeface=" Verdana"/>
              </a:rPr>
              <a:t>The company currently offer affordable solar installation options for commercial and residential properties, providing you with the latest technology and financial incentives.</a:t>
            </a:r>
          </a:p>
          <a:p>
            <a:r>
              <a:rPr lang="en-US" sz="2800" dirty="0">
                <a:latin typeface=" Verdana"/>
              </a:rPr>
              <a:t>currently, the company runs a manual system where all the employees collaborate with physical data transfer techniques and databases.</a:t>
            </a:r>
          </a:p>
          <a:p>
            <a:r>
              <a:rPr lang="en-US" sz="2800" dirty="0">
                <a:latin typeface=" Verdana"/>
              </a:rPr>
              <a:t>From the proposed system we intend to develop the client’s desires to Increase performance and manage all the operations in the company efficiently.</a:t>
            </a:r>
            <a:endParaRPr lang="en-US" sz="3600" dirty="0">
              <a:latin typeface=" 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6D625CB-DEEE-E7DD-83D6-1C6A0F49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9AAAB9-0702-9280-ED9F-AFE11FBE18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391390"/>
            <a:ext cx="4610099" cy="2950463"/>
          </a:xfrm>
          <a:noFill/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0425602-0AEE-A92D-C27F-C47BC1C43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8425" y="2391390"/>
            <a:ext cx="4609775" cy="132637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 Verdana"/>
              </a:rPr>
              <a:t>All the features are COMPLETED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3238-A0CC-5C2F-8BD4-C73DB536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200D5-F54D-73CD-9D4D-1040B8AB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E6C57-B4D8-D735-5A8E-A749C024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85096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latin typeface=" Verdana"/>
              </a:rPr>
              <a:t>6. Project Management</a:t>
            </a:r>
            <a:br>
              <a:rPr lang="en-US" sz="4400" b="1" dirty="0">
                <a:latin typeface=" Verdana"/>
              </a:rPr>
            </a:br>
            <a:r>
              <a:rPr lang="en-US" sz="4400" b="1" dirty="0">
                <a:latin typeface=" Verdana"/>
              </a:rPr>
              <a:t>					(Complete)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37944" lvl="8" indent="0">
              <a:buNone/>
            </a:pPr>
            <a:r>
              <a:rPr lang="en-US"/>
              <a:t>                                                                                                                                </a:t>
            </a:r>
          </a:p>
          <a:p>
            <a:pPr marL="1837944" lvl="8" indent="0">
              <a:buNone/>
            </a:pPr>
            <a:endParaRPr lang="en-US" sz="2000" b="1"/>
          </a:p>
          <a:p>
            <a:pPr marL="1837944" lvl="8" indent="0">
              <a:buNone/>
            </a:pPr>
            <a:r>
              <a:rPr lang="en-US" sz="2000" b="1"/>
              <a:t>					</a:t>
            </a:r>
            <a:endParaRPr lang="en-US" sz="2000" b="1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FD8892-4F99-6683-CEDD-2A32ED745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76" y="1566767"/>
            <a:ext cx="8447848" cy="46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6C47AED-231E-CB0D-6965-44052F98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document&#10;&#10;Description automatically generated with low confidence">
            <a:extLst>
              <a:ext uri="{FF2B5EF4-FFF2-40B4-BE49-F238E27FC236}">
                <a16:creationId xmlns:a16="http://schemas.microsoft.com/office/drawing/2014/main" id="{978A8E8E-F029-83E3-4571-85EF6170E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67" y="1566001"/>
            <a:ext cx="9149867" cy="4620682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 sz="10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1B9673-AC7F-4F1F-84E4-F0E5EAAE106D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9252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237F416-97E5-10A2-BAB2-18A0FEFA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FC96A378-C2E4-0F6A-B685-48A8514A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00" y="1566001"/>
            <a:ext cx="8439602" cy="4620682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 sz="10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1B9673-AC7F-4F1F-84E4-F0E5EAAE106D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1898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E8DF13D-78DA-EA2E-E1E2-F8B9A187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2FFDB5-A2B7-7FE2-7465-B9B5C4413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626355"/>
            <a:ext cx="9372600" cy="4499052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AF6F7-8E49-5FDE-3E5E-A1B2D583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36D5D-F06E-C6AC-0515-F9C439CD2A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C6C01-52B1-0C91-7CEE-827DF6FDD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09222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BA6443F-86C7-2A35-7CD0-2FEF7F9D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3DC6EC-7563-70D5-AB21-F7C2BC8E3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84495"/>
            <a:ext cx="4610099" cy="2535553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en-US" sz="10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1B9673-AC7F-4F1F-84E4-F0E5EAAE106D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FD90B7-D787-4785-A1BB-D57446F22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82649"/>
            <a:ext cx="4609775" cy="1252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 Verdana"/>
              </a:rPr>
              <a:t>All the features are completed </a:t>
            </a:r>
          </a:p>
        </p:txBody>
      </p:sp>
    </p:spTree>
    <p:extLst>
      <p:ext uri="{BB962C8B-B14F-4D97-AF65-F5344CB8AC3E}">
        <p14:creationId xmlns:p14="http://schemas.microsoft.com/office/powerpoint/2010/main" val="9988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latin typeface=" Verdana"/>
              </a:rPr>
              <a:t>7. Promotions Management</a:t>
            </a:r>
            <a:br>
              <a:rPr lang="en-US" sz="4400" b="1" dirty="0">
                <a:latin typeface=" Verdana"/>
              </a:rPr>
            </a:br>
            <a:r>
              <a:rPr lang="en-US" sz="4400" b="1" dirty="0">
                <a:latin typeface=" Verdana"/>
              </a:rPr>
              <a:t>					(Complete)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37944" lvl="8" indent="0">
              <a:buNone/>
            </a:pPr>
            <a:r>
              <a:rPr lang="en-US"/>
              <a:t>                                                                                                                                </a:t>
            </a:r>
          </a:p>
          <a:p>
            <a:pPr marL="1837944" lvl="8" indent="0">
              <a:buNone/>
            </a:pPr>
            <a:endParaRPr lang="en-US" sz="2000" b="1"/>
          </a:p>
          <a:p>
            <a:pPr marL="1837944" lvl="8" indent="0">
              <a:buNone/>
            </a:pPr>
            <a:r>
              <a:rPr lang="en-US" sz="2000" b="1"/>
              <a:t>					</a:t>
            </a:r>
            <a:endParaRPr lang="en-US" sz="2000" b="1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84106B-0241-708A-C2B0-BD046EB8C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65" y="1655131"/>
            <a:ext cx="8763000" cy="49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2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9595EF5-D09C-4A2B-AEA9-D7791CBF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297784C-8992-A41A-B143-951B48728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72" y="1459653"/>
            <a:ext cx="8214545" cy="4620682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en-US" sz="10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1B9673-AC7F-4F1F-84E4-F0E5EAAE106D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3291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8401-BBE8-DB80-4629-8639915B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19404CB-3A03-002F-6349-693E58501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55" y="1565275"/>
            <a:ext cx="8215489" cy="4621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AE721-8C03-E37B-D894-4CA3AE89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FC672-0F97-6B0C-BE28-3FAE25BFE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9EDB5-2EAD-9192-2676-776F2F29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9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15E09D5-C17C-F5BF-9659-5BD3F5C0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 descr="Graphical user interface, text, email, website&#10;&#10;Description automatically generated">
            <a:extLst>
              <a:ext uri="{FF2B5EF4-FFF2-40B4-BE49-F238E27FC236}">
                <a16:creationId xmlns:a16="http://schemas.microsoft.com/office/drawing/2014/main" id="{D3008B9D-10AF-DC3E-84CD-F3E28B2C2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34" y="2227132"/>
            <a:ext cx="4610099" cy="259318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en-US" sz="10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1B9673-AC7F-4F1F-84E4-F0E5EAAE106D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60AA3D8-052D-FBAF-BA96-2C6D8C145467}"/>
              </a:ext>
            </a:extLst>
          </p:cNvPr>
          <p:cNvSpPr txBox="1">
            <a:spLocks/>
          </p:cNvSpPr>
          <p:nvPr/>
        </p:nvSpPr>
        <p:spPr>
          <a:xfrm>
            <a:off x="6172200" y="2582649"/>
            <a:ext cx="4609775" cy="1252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>
                <a:latin typeface=" Verdana"/>
              </a:rPr>
              <a:t>All the features are completed </a:t>
            </a:r>
            <a:endParaRPr lang="en-US" sz="2800" b="1" dirty="0">
              <a:latin typeface=" 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7056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 Verdana"/>
              </a:rPr>
              <a:t>Problem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4065" y="1946647"/>
            <a:ext cx="9371948" cy="4620682"/>
          </a:xfrm>
        </p:spPr>
        <p:txBody>
          <a:bodyPr>
            <a:noAutofit/>
          </a:bodyPr>
          <a:lstStyle/>
          <a:p>
            <a:r>
              <a:rPr lang="en-US" sz="3600" dirty="0"/>
              <a:t>An inconsistent data-entering process</a:t>
            </a:r>
          </a:p>
          <a:p>
            <a:r>
              <a:rPr lang="en-US" sz="3600" dirty="0"/>
              <a:t>Low security </a:t>
            </a:r>
          </a:p>
          <a:p>
            <a:r>
              <a:rPr lang="en-US" sz="3600" dirty="0"/>
              <a:t>Manual Record Keeping and poor record storing facilities.</a:t>
            </a:r>
          </a:p>
          <a:p>
            <a:r>
              <a:rPr lang="en-US" sz="3600" dirty="0"/>
              <a:t>Harder to obtain SRI LANKA SUSTAINABLE ENERGY Authority clearance (SLSEA)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8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latin typeface=" Verdana"/>
              </a:rPr>
              <a:t>8. Transport Management</a:t>
            </a:r>
            <a:br>
              <a:rPr lang="en-US" sz="4400" b="1" dirty="0">
                <a:latin typeface=" Verdana"/>
              </a:rPr>
            </a:br>
            <a:r>
              <a:rPr lang="en-US" sz="4400" b="1" dirty="0">
                <a:latin typeface=" Verdana"/>
              </a:rPr>
              <a:t>					(Complete)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37944" lvl="8" indent="0">
              <a:buNone/>
            </a:pPr>
            <a:r>
              <a:rPr lang="en-US" dirty="0"/>
              <a:t>                                                                                                                                </a:t>
            </a:r>
          </a:p>
          <a:p>
            <a:pPr marL="1837944" lvl="8" indent="0">
              <a:buNone/>
            </a:pPr>
            <a:endParaRPr lang="en-US" sz="2000" b="1" dirty="0"/>
          </a:p>
          <a:p>
            <a:pPr marL="1837944" lvl="8" indent="0">
              <a:buNone/>
            </a:pPr>
            <a:r>
              <a:rPr lang="en-US" sz="2000" b="1" dirty="0"/>
              <a:t>					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AC262D2-723E-F474-6508-74B56B8FC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6" y="1566001"/>
            <a:ext cx="11950107" cy="506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BD70051-AA1D-24CB-AC6F-1743B593D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B18776-1836-629E-C8A8-45FB0DD73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55" y="1565275"/>
            <a:ext cx="8215489" cy="4621213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4875B-9F99-3E26-481E-30C67DA0F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41</a:t>
            </a:fld>
            <a:endParaRPr lang="en-US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5B54C-5B30-7221-A0FD-36DA71B7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5EF52-F477-2E76-15A3-FD650A50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8599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4319-AA63-840E-5372-D3B0B6DB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6D693E3-3B1E-226E-AA9C-EE43959C9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55" y="1565275"/>
            <a:ext cx="8215489" cy="4621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51162-9ACC-DB6A-7982-1453C054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BCC4F-A015-9260-9876-044B57BF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D3B75-3D4A-89C9-A69A-9792596B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9862-4B85-3C8D-DD00-E1ECA877E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4DF554-9AEE-661E-7CF1-AC23E4B87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55" y="1565275"/>
            <a:ext cx="8215489" cy="4621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9B50F-B77D-CE39-5029-25CB874C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9342D-DC0F-35A8-B53E-18AFAE41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3404E-1F9D-AC77-F763-70C55D26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4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16BD-E065-3605-5D7C-24A04BBE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0FF867D-CC37-7D0B-72FC-ED6B1987C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55" y="1565275"/>
            <a:ext cx="8215489" cy="4621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21896-6D81-60B7-8B19-CCE9AAF3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FA5BD-692F-C521-FAC6-2C78BE0D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07CBF-7E3A-054E-2207-ABA3E9EF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08A031C-16FE-8932-0595-3F4AF0CE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5CB84D0-BAA1-47E4-4875-814EC7BD90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570032"/>
            <a:ext cx="4610099" cy="2593180"/>
          </a:xfrm>
          <a:noFill/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C19C381-0976-AB74-C9AB-AED66F264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2250" y="2925841"/>
            <a:ext cx="4609775" cy="1438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 Verdana"/>
              </a:rPr>
              <a:t>All the features are COMPLETED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DBECA-6A23-99A6-115C-1C70A233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en-US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914FD-8A2F-C03F-941D-1D1B9988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5/17/2023</a:t>
            </a:fld>
            <a:endParaRPr lang="en-US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236FA-0FDC-8F70-5018-18A9C34A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74064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37944" lvl="8" indent="0">
              <a:buNone/>
            </a:pPr>
            <a:r>
              <a:rPr lang="en-US"/>
              <a:t>                                                                                                                                </a:t>
            </a:r>
          </a:p>
          <a:p>
            <a:pPr marL="1837944" lvl="8" indent="0">
              <a:buNone/>
            </a:pPr>
            <a:endParaRPr lang="en-US" sz="2000" b="1"/>
          </a:p>
          <a:p>
            <a:pPr marL="1837944" lvl="8" indent="0">
              <a:buNone/>
            </a:pPr>
            <a:r>
              <a:rPr lang="en-US" sz="2000" b="1"/>
              <a:t>					</a:t>
            </a:r>
            <a:endParaRPr lang="en-US" sz="2000" b="1"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42AE81F2-82F8-2F02-2B21-CC1AE80F92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393932"/>
              </p:ext>
            </p:extLst>
          </p:nvPr>
        </p:nvGraphicFramePr>
        <p:xfrm>
          <a:off x="1348757" y="1144956"/>
          <a:ext cx="9722175" cy="4568088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schemeClr val="tx2">
                      <a:lumMod val="90000"/>
                      <a:lumOff val="10000"/>
                      <a:alpha val="40000"/>
                    </a:schemeClr>
                  </a:outerShdw>
                </a:effectLst>
                <a:tableStyleId>{616DA210-FB5B-4158-B5E0-FEB733F419BA}</a:tableStyleId>
              </a:tblPr>
              <a:tblGrid>
                <a:gridCol w="3240725">
                  <a:extLst>
                    <a:ext uri="{9D8B030D-6E8A-4147-A177-3AD203B41FA5}">
                      <a16:colId xmlns:a16="http://schemas.microsoft.com/office/drawing/2014/main" val="820575430"/>
                    </a:ext>
                  </a:extLst>
                </a:gridCol>
                <a:gridCol w="3240725">
                  <a:extLst>
                    <a:ext uri="{9D8B030D-6E8A-4147-A177-3AD203B41FA5}">
                      <a16:colId xmlns:a16="http://schemas.microsoft.com/office/drawing/2014/main" val="50820271"/>
                    </a:ext>
                  </a:extLst>
                </a:gridCol>
                <a:gridCol w="3240725">
                  <a:extLst>
                    <a:ext uri="{9D8B030D-6E8A-4147-A177-3AD203B41FA5}">
                      <a16:colId xmlns:a16="http://schemas.microsoft.com/office/drawing/2014/main" val="3841251184"/>
                    </a:ext>
                  </a:extLst>
                </a:gridCol>
              </a:tblGrid>
              <a:tr h="4793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n>
                            <a:noFill/>
                          </a:ln>
                          <a:effectLst/>
                          <a:latin typeface=" Verdana"/>
                        </a:rPr>
                        <a:t>Student ID</a:t>
                      </a:r>
                      <a:endParaRPr lang="en-US" sz="180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n>
                            <a:noFill/>
                          </a:ln>
                          <a:effectLst/>
                          <a:latin typeface=" Verdana"/>
                        </a:rPr>
                        <a:t>Name with initial</a:t>
                      </a:r>
                      <a:endParaRPr lang="en-US" sz="180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n>
                            <a:noFill/>
                          </a:ln>
                          <a:effectLst/>
                          <a:latin typeface=" Verdana"/>
                        </a:rPr>
                        <a:t>Work allocated</a:t>
                      </a:r>
                      <a:endParaRPr lang="en-US" sz="180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510749"/>
                  </a:ext>
                </a:extLst>
              </a:tr>
              <a:tr h="5361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IT21284120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Rashmitha K.M</a:t>
                      </a: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Employee Management 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936431"/>
                  </a:ext>
                </a:extLst>
              </a:tr>
              <a:tr h="47352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IT21283062</a:t>
                      </a: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 Silva L.K.N</a:t>
                      </a: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Repair Management 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319260"/>
                  </a:ext>
                </a:extLst>
              </a:tr>
              <a:tr h="5139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IT21255410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Malwaththa M.A.G.I</a:t>
                      </a: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Inventory Management 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847011"/>
                  </a:ext>
                </a:extLst>
              </a:tr>
              <a:tr h="51398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IT21277436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Jayasinghe K.W</a:t>
                      </a: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Customer Management 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015486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IT21277504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Padukka P.D.M.D.</a:t>
                      </a: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Finance Management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37641"/>
                  </a:ext>
                </a:extLst>
              </a:tr>
              <a:tr h="5139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IT21283994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Athukorala P.D.</a:t>
                      </a: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Promotions Management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3668"/>
                  </a:ext>
                </a:extLst>
              </a:tr>
              <a:tr h="5361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IT21281846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Hapuarachchi T.L. </a:t>
                      </a: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Project Management 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585275"/>
                  </a:ext>
                </a:extLst>
              </a:tr>
              <a:tr h="5139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IT21267536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Waduge T.R.</a:t>
                      </a:r>
                    </a:p>
                  </a:txBody>
                  <a:tcPr marL="59485" marR="59485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effectLst/>
                          <a:latin typeface=" Verdana"/>
                        </a:rPr>
                        <a:t>Transport Management </a:t>
                      </a:r>
                      <a:endParaRPr lang="en-US" sz="1800" dirty="0">
                        <a:ln>
                          <a:noFill/>
                        </a:ln>
                        <a:effectLst/>
                        <a:latin typeface=" Verdana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85" marR="5948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130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5694" y="1176964"/>
            <a:ext cx="6140611" cy="1183566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 Verdana"/>
              </a:rPr>
              <a:t>THANK YOU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864026-D919-519E-931A-B146B75810C8}"/>
              </a:ext>
            </a:extLst>
          </p:cNvPr>
          <p:cNvSpPr txBox="1">
            <a:spLocks/>
          </p:cNvSpPr>
          <p:nvPr/>
        </p:nvSpPr>
        <p:spPr>
          <a:xfrm>
            <a:off x="3338057" y="3640476"/>
            <a:ext cx="5743575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b="1" dirty="0">
              <a:latin typeface=" Verdana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F70C167-A273-A6DE-DC5F-507AE60AB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704" b="45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 Verdana"/>
              </a:rPr>
              <a:t>Aim and 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0027" y="1845920"/>
            <a:ext cx="9371948" cy="4620682"/>
          </a:xfrm>
        </p:spPr>
        <p:txBody>
          <a:bodyPr>
            <a:noAutofit/>
          </a:bodyPr>
          <a:lstStyle/>
          <a:p>
            <a:r>
              <a:rPr lang="en-US" sz="3600" dirty="0">
                <a:latin typeface=" Verdana"/>
              </a:rPr>
              <a:t>Responsive web application </a:t>
            </a:r>
          </a:p>
          <a:p>
            <a:r>
              <a:rPr lang="en-US" sz="3600" dirty="0">
                <a:latin typeface=" Verdana"/>
              </a:rPr>
              <a:t>Automated database records</a:t>
            </a:r>
          </a:p>
          <a:p>
            <a:r>
              <a:rPr lang="en-US" sz="3600" dirty="0">
                <a:latin typeface=" Verdana"/>
              </a:rPr>
              <a:t>Simple user-friendly interface</a:t>
            </a:r>
          </a:p>
          <a:p>
            <a:r>
              <a:rPr lang="en-US" sz="3600" dirty="0">
                <a:latin typeface=" Verdana"/>
              </a:rPr>
              <a:t>Access from anywhere anytime</a:t>
            </a:r>
          </a:p>
          <a:p>
            <a:endParaRPr lang="en-US" sz="3600" dirty="0">
              <a:latin typeface=" 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1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 Verdana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0027" y="1845920"/>
            <a:ext cx="9371948" cy="4620682"/>
          </a:xfrm>
        </p:spPr>
        <p:txBody>
          <a:bodyPr>
            <a:noAutofit/>
          </a:bodyPr>
          <a:lstStyle/>
          <a:p>
            <a:r>
              <a:rPr lang="en-US" sz="3600" dirty="0">
                <a:latin typeface=" Verdana"/>
              </a:rPr>
              <a:t>Database – MongoDB</a:t>
            </a:r>
          </a:p>
          <a:p>
            <a:r>
              <a:rPr lang="en-US" sz="3600" dirty="0">
                <a:latin typeface=" Verdana"/>
              </a:rPr>
              <a:t>Backend – Express, NodeJS</a:t>
            </a:r>
          </a:p>
          <a:p>
            <a:r>
              <a:rPr lang="en-US" sz="3600" dirty="0">
                <a:latin typeface=" Verdana"/>
              </a:rPr>
              <a:t>Frontend – React </a:t>
            </a:r>
          </a:p>
          <a:p>
            <a:r>
              <a:rPr lang="en-US" sz="3600" dirty="0">
                <a:latin typeface=" Verdana"/>
              </a:rPr>
              <a:t>IDE – Visual Studio Code</a:t>
            </a:r>
          </a:p>
          <a:p>
            <a:r>
              <a:rPr lang="en-US" sz="3600" dirty="0">
                <a:latin typeface=" Verdana"/>
              </a:rPr>
              <a:t>Testing – Postman </a:t>
            </a:r>
          </a:p>
          <a:p>
            <a:endParaRPr lang="en-US" sz="3600" dirty="0">
              <a:latin typeface=" Verdana"/>
            </a:endParaRPr>
          </a:p>
          <a:p>
            <a:endParaRPr lang="en-US" sz="3600" dirty="0">
              <a:latin typeface=" 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7" name="Picture 2" descr="Easiest way to setup a MERN Stack application | by Vaibhav Shukla | Dev  Genius">
            <a:extLst>
              <a:ext uri="{FF2B5EF4-FFF2-40B4-BE49-F238E27FC236}">
                <a16:creationId xmlns:a16="http://schemas.microsoft.com/office/drawing/2014/main" id="{ABE05965-FEE1-5D9E-420F-A361469B6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6752" y="907374"/>
            <a:ext cx="4279989" cy="15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icrosoft Apps">
            <a:extLst>
              <a:ext uri="{FF2B5EF4-FFF2-40B4-BE49-F238E27FC236}">
                <a16:creationId xmlns:a16="http://schemas.microsoft.com/office/drawing/2014/main" id="{BA72B9F1-72DE-FB02-B7B1-486A261A0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990" y="4653948"/>
            <a:ext cx="1927965" cy="19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ostman API Platform | Sign Up for Free">
            <a:extLst>
              <a:ext uri="{FF2B5EF4-FFF2-40B4-BE49-F238E27FC236}">
                <a16:creationId xmlns:a16="http://schemas.microsoft.com/office/drawing/2014/main" id="{69A06DAC-DE7B-F67A-D791-E0263E40B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612" y="3003756"/>
            <a:ext cx="1718099" cy="171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58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 Verdana"/>
              </a:rPr>
              <a:t>SYSTEM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 Verdana"/>
              </a:rPr>
              <a:t>Employee Management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 Verdana"/>
              </a:rPr>
              <a:t>Repair Management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 Verdana"/>
              </a:rPr>
              <a:t>Inventory Management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 Verdana"/>
              </a:rPr>
              <a:t>Customer Management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 Verdana"/>
              </a:rPr>
              <a:t>Finance Management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 Verdana"/>
              </a:rPr>
              <a:t>Project Management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 Verdana"/>
              </a:rPr>
              <a:t>Transport Management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 Verdana"/>
              </a:rPr>
              <a:t>Promotions &amp; Offers Management 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latin typeface=" 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97965D-BC4A-9A3A-8E79-E2AB3661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8894" y="2617672"/>
            <a:ext cx="5314006" cy="1622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5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2541" y="2674055"/>
            <a:ext cx="9371949" cy="1183566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 Verdana"/>
              </a:rPr>
              <a:t>SYSTEM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3785D4A-B359-777B-1BF5-A6319453B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704" b="459"/>
          <a:stretch/>
        </p:blipFill>
        <p:spPr>
          <a:xfrm>
            <a:off x="20" y="-8878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latin typeface=" Verdana"/>
              </a:rPr>
              <a:t>1. Employee Management</a:t>
            </a:r>
            <a:br>
              <a:rPr lang="en-US" sz="4400" b="1" dirty="0">
                <a:latin typeface=" Verdana"/>
              </a:rPr>
            </a:br>
            <a:r>
              <a:rPr lang="en-US" sz="4400" b="1" dirty="0">
                <a:latin typeface=" Verdana"/>
              </a:rPr>
              <a:t>					(Complete)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30C251-2BF1-539E-4850-E40A74054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182" y="1511856"/>
            <a:ext cx="9371948" cy="4620682"/>
          </a:xfrm>
        </p:spPr>
        <p:txBody>
          <a:bodyPr/>
          <a:lstStyle/>
          <a:p>
            <a:pPr marL="1837944" lvl="8" indent="0">
              <a:buNone/>
            </a:pPr>
            <a:r>
              <a:rPr lang="en-US" dirty="0"/>
              <a:t>                                                                                                                                </a:t>
            </a:r>
          </a:p>
          <a:p>
            <a:pPr marL="1837944" lvl="8" indent="0">
              <a:buNone/>
            </a:pPr>
            <a:endParaRPr lang="en-US" sz="2000" b="1" dirty="0"/>
          </a:p>
          <a:p>
            <a:pPr marL="1837944" lvl="8" indent="0">
              <a:buNone/>
            </a:pPr>
            <a:r>
              <a:rPr lang="en-US" sz="2000" b="1" dirty="0"/>
              <a:t>					</a:t>
            </a:r>
            <a:endParaRPr lang="en-US" sz="2000" b="1" dirty="0">
              <a:latin typeface=" Verdana"/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58137C-BC63-BA5A-56A9-DBE81DDE4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391799"/>
            <a:ext cx="10467975" cy="506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4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ecology education photo presentation.potx" id="{C2041BFC-79DD-469A-9C9C-CE3A45FF64F3}" vid="{F6D325B2-35D9-40C5-B4CD-C0A8483D5659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{3C5BC251-D5BA-4303-B55E-25E9E4301976}tf03098889_win32</Template>
  <TotalTime>515</TotalTime>
  <Words>811</Words>
  <Application>Microsoft Office PowerPoint</Application>
  <PresentationFormat>Widescreen</PresentationFormat>
  <Paragraphs>274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 Verdana</vt:lpstr>
      <vt:lpstr>Arial</vt:lpstr>
      <vt:lpstr>Corbel</vt:lpstr>
      <vt:lpstr>Ecology 16x9</vt:lpstr>
      <vt:lpstr>Solar Power Management System </vt:lpstr>
      <vt:lpstr>Content</vt:lpstr>
      <vt:lpstr>Background</vt:lpstr>
      <vt:lpstr>Problem and Motivation</vt:lpstr>
      <vt:lpstr>Aim and Objectives </vt:lpstr>
      <vt:lpstr>Methodology</vt:lpstr>
      <vt:lpstr>SYSTEM OVERVIEW</vt:lpstr>
      <vt:lpstr>SYSTEM FEATURES</vt:lpstr>
      <vt:lpstr>1. Employee Management      (Complete)</vt:lpstr>
      <vt:lpstr>PowerPoint Presentation</vt:lpstr>
      <vt:lpstr>1. Employee Management      (Complete)</vt:lpstr>
      <vt:lpstr>2. Repair Management      (Complete)</vt:lpstr>
      <vt:lpstr>                                                                                                                                       </vt:lpstr>
      <vt:lpstr>PowerPoint Presentation</vt:lpstr>
      <vt:lpstr>                                                                                                                                       </vt:lpstr>
      <vt:lpstr>3. Inventory Management      (Complete)</vt:lpstr>
      <vt:lpstr>                                                                                                                                       </vt:lpstr>
      <vt:lpstr>PowerPoint Presentation</vt:lpstr>
      <vt:lpstr>PowerPoint Presentation</vt:lpstr>
      <vt:lpstr>4. Customer Management      (Complete)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Finance Management      (Complete)</vt:lpstr>
      <vt:lpstr>PowerPoint Presentation</vt:lpstr>
      <vt:lpstr>PowerPoint Presentation</vt:lpstr>
      <vt:lpstr>PowerPoint Presentation</vt:lpstr>
      <vt:lpstr>PowerPoint Presentation</vt:lpstr>
      <vt:lpstr>6. Project Management      (Complete)</vt:lpstr>
      <vt:lpstr>PowerPoint Presentation</vt:lpstr>
      <vt:lpstr>PowerPoint Presentation</vt:lpstr>
      <vt:lpstr>PowerPoint Presentation</vt:lpstr>
      <vt:lpstr>PowerPoint Presentation</vt:lpstr>
      <vt:lpstr>7. Promotions Management      (Complete)</vt:lpstr>
      <vt:lpstr>PowerPoint Presentation</vt:lpstr>
      <vt:lpstr>PowerPoint Presentation</vt:lpstr>
      <vt:lpstr>PowerPoint Presentation</vt:lpstr>
      <vt:lpstr>8. Transport Management      (Complete)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Power Management System </dc:title>
  <dc:creator>Minoli Rashmitha</dc:creator>
  <cp:lastModifiedBy>Rashmitha K.M it21284120</cp:lastModifiedBy>
  <cp:revision>25</cp:revision>
  <dcterms:created xsi:type="dcterms:W3CDTF">2023-04-25T16:07:28Z</dcterms:created>
  <dcterms:modified xsi:type="dcterms:W3CDTF">2023-05-17T06:41:20Z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